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56" r:id="rId9"/>
    <p:sldId id="2340" r:id="rId10"/>
    <p:sldId id="739" r:id="rId11"/>
    <p:sldId id="2385" r:id="rId12"/>
    <p:sldId id="2394" r:id="rId13"/>
    <p:sldId id="2393" r:id="rId14"/>
    <p:sldId id="2388" r:id="rId15"/>
    <p:sldId id="2386" r:id="rId16"/>
    <p:sldId id="2395" r:id="rId17"/>
    <p:sldId id="2397" r:id="rId18"/>
    <p:sldId id="2398" r:id="rId19"/>
    <p:sldId id="2399" r:id="rId20"/>
    <p:sldId id="2400" r:id="rId21"/>
    <p:sldId id="2401" r:id="rId22"/>
    <p:sldId id="2402" r:id="rId23"/>
    <p:sldId id="2403" r:id="rId24"/>
    <p:sldId id="2404" r:id="rId25"/>
    <p:sldId id="2377" r:id="rId26"/>
    <p:sldId id="1790" r:id="rId27"/>
    <p:sldId id="2408" r:id="rId28"/>
    <p:sldId id="2407" r:id="rId29"/>
    <p:sldId id="2387" r:id="rId30"/>
    <p:sldId id="2389" r:id="rId31"/>
    <p:sldId id="2390" r:id="rId32"/>
    <p:sldId id="2391" r:id="rId33"/>
    <p:sldId id="2392" r:id="rId34"/>
    <p:sldId id="2406" r:id="rId35"/>
    <p:sldId id="2362" r:id="rId36"/>
    <p:sldId id="741" r:id="rId37"/>
    <p:sldId id="2405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703006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集群网络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8280792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网络架构案例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E42D31-3301-7A45-8454-EBFBBBE2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主要理念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8A6F86-9352-5C4A-80D5-207F9A115B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核心设备全线速高性能转发，核心之间不互联，采用</a:t>
            </a:r>
            <a:r>
              <a:rPr lang="en-US" altLang="zh-CN" dirty="0"/>
              <a:t>Fabric</a:t>
            </a:r>
            <a:r>
              <a:rPr lang="zh-CN" altLang="en-US" dirty="0"/>
              <a:t>架构，隔离核心故障，***程度降低核心故障的影响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三层路由组网，通过</a:t>
            </a:r>
            <a:r>
              <a:rPr lang="en-US" altLang="zh-CN" dirty="0"/>
              <a:t>ECMP</a:t>
            </a:r>
            <a:r>
              <a:rPr lang="zh-CN" altLang="en-US" dirty="0"/>
              <a:t>提高冗余度，降低故障风险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TOR</a:t>
            </a:r>
            <a:r>
              <a:rPr lang="zh-CN" altLang="en-US" dirty="0"/>
              <a:t>上下行收敛比严格实现</a:t>
            </a:r>
            <a:r>
              <a:rPr lang="en-US" altLang="zh-CN" dirty="0"/>
              <a:t>1:1</a:t>
            </a:r>
            <a:r>
              <a:rPr lang="zh-CN" altLang="en-US" dirty="0"/>
              <a:t>，通过提高核心设备接口密度扩展单集群服务器规模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</a:t>
            </a:r>
            <a:r>
              <a:rPr lang="en-US" altLang="zh-CN" dirty="0"/>
              <a:t>PFC+ECN</a:t>
            </a:r>
            <a:r>
              <a:rPr lang="zh-CN" altLang="en-US" dirty="0"/>
              <a:t>功能，实现低延时无损网络。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03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集群网络架构</a:t>
            </a:r>
            <a:endParaRPr lang="en-US" altLang="zh-CN" dirty="0"/>
          </a:p>
          <a:p>
            <a:r>
              <a:rPr lang="zh-CN" altLang="en-US" dirty="0"/>
              <a:t>优化案例</a:t>
            </a:r>
          </a:p>
        </p:txBody>
      </p:sp>
    </p:spTree>
    <p:extLst>
      <p:ext uri="{BB962C8B-B14F-4D97-AF65-F5344CB8AC3E}">
        <p14:creationId xmlns:p14="http://schemas.microsoft.com/office/powerpoint/2010/main" val="121350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FFD4CF-231B-B54E-B905-4350BA59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小型网络</a:t>
            </a:r>
            <a:r>
              <a:rPr lang="en-US" altLang="zh-CN" dirty="0"/>
              <a:t>(</a:t>
            </a:r>
            <a:r>
              <a:rPr lang="zh-CN" altLang="en-US" dirty="0"/>
              <a:t>集群规模</a:t>
            </a:r>
            <a:r>
              <a:rPr lang="en-US" altLang="zh-CN" dirty="0"/>
              <a:t>1000</a:t>
            </a:r>
            <a:r>
              <a:rPr lang="zh-CN" altLang="en-US" dirty="0"/>
              <a:t>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92DF32-48CC-484F-94BA-005968149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架构特性：</a:t>
            </a:r>
          </a:p>
          <a:p>
            <a:r>
              <a:rPr lang="zh-CN" altLang="en-US" dirty="0"/>
              <a:t>每台</a:t>
            </a:r>
            <a:r>
              <a:rPr lang="en-US" altLang="zh-CN" dirty="0"/>
              <a:t>TOR</a:t>
            </a:r>
            <a:r>
              <a:rPr lang="zh-CN" altLang="en-US" dirty="0"/>
              <a:t>采用</a:t>
            </a:r>
            <a:r>
              <a:rPr lang="en-US" altLang="zh-CN" dirty="0"/>
              <a:t>8*100GE</a:t>
            </a:r>
            <a:r>
              <a:rPr lang="zh-CN" altLang="en-US" dirty="0"/>
              <a:t>上联</a:t>
            </a:r>
            <a:r>
              <a:rPr lang="en-US" altLang="zh-CN" dirty="0"/>
              <a:t>8</a:t>
            </a:r>
            <a:r>
              <a:rPr lang="zh-CN" altLang="en-US" dirty="0"/>
              <a:t>台</a:t>
            </a:r>
            <a:r>
              <a:rPr lang="en-US" altLang="zh-CN" dirty="0"/>
              <a:t>32</a:t>
            </a:r>
            <a:r>
              <a:rPr lang="zh-CN" altLang="en-US" dirty="0"/>
              <a:t>口</a:t>
            </a:r>
            <a:r>
              <a:rPr lang="en-US" altLang="zh-CN" dirty="0"/>
              <a:t>100G BOX</a:t>
            </a:r>
            <a:r>
              <a:rPr lang="zh-CN" altLang="en-US" dirty="0"/>
              <a:t>交换机，</a:t>
            </a:r>
            <a:r>
              <a:rPr lang="en-US" altLang="zh-CN" dirty="0"/>
              <a:t>OSPF/BGP</a:t>
            </a:r>
            <a:r>
              <a:rPr lang="zh-CN" altLang="en-US" dirty="0"/>
              <a:t>组网</a:t>
            </a:r>
          </a:p>
          <a:p>
            <a:r>
              <a:rPr lang="zh-CN" altLang="en-US" dirty="0"/>
              <a:t>适用集群规模</a:t>
            </a:r>
            <a:r>
              <a:rPr lang="en-US" altLang="zh-CN" dirty="0"/>
              <a:t>1000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每台</a:t>
            </a:r>
            <a:r>
              <a:rPr lang="en-US" altLang="zh-CN" dirty="0"/>
              <a:t>TOR</a:t>
            </a:r>
            <a:r>
              <a:rPr lang="zh-CN" altLang="en-US" dirty="0"/>
              <a:t>下联</a:t>
            </a:r>
            <a:r>
              <a:rPr lang="en-US" altLang="zh-CN" dirty="0"/>
              <a:t>32</a:t>
            </a:r>
            <a:r>
              <a:rPr lang="zh-CN" altLang="en-US" dirty="0"/>
              <a:t>台</a:t>
            </a:r>
            <a:r>
              <a:rPr lang="en-US" altLang="zh-CN" dirty="0"/>
              <a:t>Servers</a:t>
            </a:r>
            <a:r>
              <a:rPr lang="zh-CN" altLang="en-US" dirty="0"/>
              <a:t>，</a:t>
            </a:r>
            <a:r>
              <a:rPr lang="en-US" altLang="zh-CN" dirty="0"/>
              <a:t>IDC</a:t>
            </a:r>
            <a:r>
              <a:rPr lang="zh-CN" altLang="en-US" dirty="0"/>
              <a:t>内收敛比</a:t>
            </a:r>
            <a:r>
              <a:rPr lang="en-US" altLang="zh-CN" dirty="0"/>
              <a:t>1:1 </a:t>
            </a:r>
            <a:r>
              <a:rPr lang="zh-CN" altLang="en-US" dirty="0"/>
              <a:t>，集群带宽</a:t>
            </a:r>
            <a:r>
              <a:rPr lang="en-US" altLang="zh-CN" dirty="0"/>
              <a:t>25Tbps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AED97-C22B-0D45-80E2-FAA86509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984" y="3857625"/>
            <a:ext cx="4032852" cy="23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4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FFD4CF-231B-B54E-B905-4350BA59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中型</a:t>
            </a:r>
            <a:r>
              <a:rPr lang="en-US" altLang="zh-CN" dirty="0"/>
              <a:t>(</a:t>
            </a:r>
            <a:r>
              <a:rPr lang="zh-CN" altLang="en-US" dirty="0"/>
              <a:t>集群规模</a:t>
            </a:r>
            <a:r>
              <a:rPr lang="en-US" altLang="zh-CN" dirty="0"/>
              <a:t>2000</a:t>
            </a:r>
            <a:r>
              <a:rPr lang="zh-CN" altLang="en-US" dirty="0"/>
              <a:t>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92DF32-48CC-484F-94BA-005968149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架构特性：</a:t>
            </a:r>
          </a:p>
          <a:p>
            <a:r>
              <a:rPr lang="zh-CN" altLang="en-US" dirty="0"/>
              <a:t>每台</a:t>
            </a:r>
            <a:r>
              <a:rPr lang="en-US" altLang="zh-CN" dirty="0"/>
              <a:t>TOR</a:t>
            </a:r>
            <a:r>
              <a:rPr lang="zh-CN" altLang="en-US" dirty="0"/>
              <a:t>采用</a:t>
            </a:r>
            <a:r>
              <a:rPr lang="en-US" altLang="zh-CN" dirty="0"/>
              <a:t>8*100GE</a:t>
            </a:r>
            <a:r>
              <a:rPr lang="zh-CN" altLang="en-US" dirty="0"/>
              <a:t>上联</a:t>
            </a:r>
            <a:r>
              <a:rPr lang="en-US" altLang="zh-CN" dirty="0"/>
              <a:t>8</a:t>
            </a:r>
            <a:r>
              <a:rPr lang="zh-CN" altLang="en-US" dirty="0"/>
              <a:t>台</a:t>
            </a:r>
            <a:r>
              <a:rPr lang="en-US" altLang="zh-CN" dirty="0"/>
              <a:t>64</a:t>
            </a:r>
            <a:r>
              <a:rPr lang="zh-CN" altLang="en-US" dirty="0"/>
              <a:t>口</a:t>
            </a:r>
            <a:r>
              <a:rPr lang="en-US" altLang="zh-CN" dirty="0"/>
              <a:t>100G BOX</a:t>
            </a:r>
            <a:r>
              <a:rPr lang="zh-CN" altLang="en-US" dirty="0"/>
              <a:t>，</a:t>
            </a:r>
            <a:r>
              <a:rPr lang="en-US" altLang="zh-CN" dirty="0"/>
              <a:t>OSPF/BGP</a:t>
            </a:r>
            <a:r>
              <a:rPr lang="zh-CN" altLang="en-US" dirty="0"/>
              <a:t>组网</a:t>
            </a:r>
          </a:p>
          <a:p>
            <a:r>
              <a:rPr lang="zh-CN" altLang="en-US" dirty="0"/>
              <a:t>适用集群规模</a:t>
            </a:r>
            <a:r>
              <a:rPr lang="en-US" altLang="zh-CN" dirty="0"/>
              <a:t>2000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每台</a:t>
            </a:r>
            <a:r>
              <a:rPr lang="en-US" altLang="zh-CN" dirty="0"/>
              <a:t>TOR</a:t>
            </a:r>
            <a:r>
              <a:rPr lang="zh-CN" altLang="en-US" dirty="0"/>
              <a:t>下联</a:t>
            </a:r>
            <a:r>
              <a:rPr lang="en-US" altLang="zh-CN" dirty="0"/>
              <a:t>32</a:t>
            </a:r>
            <a:r>
              <a:rPr lang="zh-CN" altLang="en-US" dirty="0"/>
              <a:t>台</a:t>
            </a:r>
            <a:r>
              <a:rPr lang="en-US" altLang="zh-CN" dirty="0"/>
              <a:t>Servers</a:t>
            </a:r>
            <a:r>
              <a:rPr lang="zh-CN" altLang="en-US" dirty="0"/>
              <a:t>，</a:t>
            </a:r>
            <a:r>
              <a:rPr lang="en-US" altLang="zh-CN" dirty="0"/>
              <a:t>IDC</a:t>
            </a:r>
            <a:r>
              <a:rPr lang="zh-CN" altLang="en-US" dirty="0"/>
              <a:t>内收敛比</a:t>
            </a:r>
            <a:r>
              <a:rPr lang="en-US" altLang="zh-CN" dirty="0"/>
              <a:t>1:1 </a:t>
            </a:r>
            <a:r>
              <a:rPr lang="zh-CN" altLang="en-US" dirty="0"/>
              <a:t>，集群带宽</a:t>
            </a:r>
            <a:r>
              <a:rPr lang="en-US" altLang="zh-CN" dirty="0"/>
              <a:t>50Tbps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35C59B-7B96-5B41-96D6-501FCE20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04" y="4128814"/>
            <a:ext cx="3657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FFD4CF-231B-B54E-B905-4350BA59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大型</a:t>
            </a:r>
            <a:r>
              <a:rPr lang="en-US" altLang="zh-CN" dirty="0"/>
              <a:t>(</a:t>
            </a:r>
            <a:r>
              <a:rPr lang="zh-CN" altLang="en-US" dirty="0"/>
              <a:t>集群规模</a:t>
            </a:r>
            <a:r>
              <a:rPr lang="en-US" altLang="zh-CN" dirty="0"/>
              <a:t>2000-18000</a:t>
            </a:r>
            <a:r>
              <a:rPr lang="zh-CN" altLang="en-US" dirty="0"/>
              <a:t>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92DF32-48CC-484F-94BA-005968149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架构特性：</a:t>
            </a:r>
          </a:p>
          <a:p>
            <a:r>
              <a:rPr lang="zh-CN" altLang="en-US" dirty="0"/>
              <a:t>每台</a:t>
            </a:r>
            <a:r>
              <a:rPr lang="en-US" altLang="zh-CN" dirty="0"/>
              <a:t>TOR</a:t>
            </a:r>
            <a:r>
              <a:rPr lang="zh-CN" altLang="en-US" dirty="0"/>
              <a:t>采用</a:t>
            </a:r>
            <a:r>
              <a:rPr lang="en-US" altLang="zh-CN" dirty="0"/>
              <a:t>8*100GE</a:t>
            </a:r>
            <a:r>
              <a:rPr lang="zh-CN" altLang="en-US" dirty="0"/>
              <a:t>上联</a:t>
            </a:r>
            <a:r>
              <a:rPr lang="en-US" altLang="zh-CN" dirty="0"/>
              <a:t>4~8</a:t>
            </a:r>
            <a:r>
              <a:rPr lang="zh-CN" altLang="en-US" dirty="0"/>
              <a:t>台核心</a:t>
            </a:r>
            <a:r>
              <a:rPr lang="en-US" altLang="zh-CN" dirty="0"/>
              <a:t>(</a:t>
            </a:r>
            <a:r>
              <a:rPr lang="zh-CN" altLang="en-US" dirty="0"/>
              <a:t>机框式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BGP</a:t>
            </a:r>
            <a:r>
              <a:rPr lang="zh-CN" altLang="en-US" dirty="0"/>
              <a:t>组网</a:t>
            </a:r>
          </a:p>
          <a:p>
            <a:r>
              <a:rPr lang="zh-CN" altLang="en-US" dirty="0"/>
              <a:t>适用集群规模</a:t>
            </a:r>
            <a:r>
              <a:rPr lang="en-US" altLang="zh-CN" dirty="0"/>
              <a:t>2000~18000</a:t>
            </a:r>
            <a:r>
              <a:rPr lang="zh-CN" altLang="en-US" dirty="0"/>
              <a:t>台</a:t>
            </a:r>
          </a:p>
          <a:p>
            <a:r>
              <a:rPr lang="zh-CN" altLang="en-US" dirty="0"/>
              <a:t>每台</a:t>
            </a:r>
            <a:r>
              <a:rPr lang="en-US" altLang="zh-CN" dirty="0"/>
              <a:t>TOR</a:t>
            </a:r>
            <a:r>
              <a:rPr lang="zh-CN" altLang="en-US" dirty="0"/>
              <a:t>下联</a:t>
            </a:r>
            <a:r>
              <a:rPr lang="en-US" altLang="zh-CN" dirty="0"/>
              <a:t>32</a:t>
            </a:r>
            <a:r>
              <a:rPr lang="zh-CN" altLang="en-US" dirty="0"/>
              <a:t>台</a:t>
            </a:r>
            <a:r>
              <a:rPr lang="en-US" altLang="zh-CN" dirty="0"/>
              <a:t>Servers</a:t>
            </a:r>
            <a:r>
              <a:rPr lang="zh-CN" altLang="en-US" dirty="0"/>
              <a:t>，</a:t>
            </a:r>
            <a:r>
              <a:rPr lang="en-US" altLang="zh-CN" dirty="0"/>
              <a:t>IDC</a:t>
            </a:r>
            <a:r>
              <a:rPr lang="zh-CN" altLang="en-US" dirty="0"/>
              <a:t>内收敛比</a:t>
            </a:r>
            <a:r>
              <a:rPr lang="en-US" altLang="zh-CN" dirty="0"/>
              <a:t>1:1 </a:t>
            </a:r>
            <a:r>
              <a:rPr lang="zh-CN" altLang="en-US" dirty="0"/>
              <a:t>，集群带宽</a:t>
            </a:r>
            <a:r>
              <a:rPr lang="en-US" altLang="zh-CN" dirty="0"/>
              <a:t>50~450Tbps</a:t>
            </a:r>
          </a:p>
          <a:p>
            <a:br>
              <a:rPr lang="en-US" altLang="zh-CN" dirty="0"/>
            </a:b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0D251-6748-F943-BB06-4F0ADF15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22" y="3857625"/>
            <a:ext cx="2819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01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BFFD4CF-231B-B54E-B905-4350BA59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超大型</a:t>
            </a:r>
            <a:r>
              <a:rPr lang="en-US" altLang="zh-CN" dirty="0"/>
              <a:t>(</a:t>
            </a:r>
            <a:r>
              <a:rPr lang="zh-CN" altLang="en-US" dirty="0"/>
              <a:t>集群规模</a:t>
            </a:r>
            <a:r>
              <a:rPr lang="en-US" altLang="zh-CN" dirty="0"/>
              <a:t>20000+</a:t>
            </a:r>
            <a:r>
              <a:rPr lang="zh-CN" altLang="en-US" dirty="0"/>
              <a:t>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92DF32-48CC-484F-94BA-005968149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架构特性：</a:t>
            </a:r>
          </a:p>
          <a:p>
            <a:r>
              <a:rPr lang="zh-CN" altLang="en-US" dirty="0"/>
              <a:t>单</a:t>
            </a:r>
            <a:r>
              <a:rPr lang="en-US" altLang="zh-CN" dirty="0"/>
              <a:t>POD</a:t>
            </a:r>
            <a:r>
              <a:rPr lang="zh-CN" altLang="en-US" dirty="0"/>
              <a:t>集群规模</a:t>
            </a:r>
            <a:r>
              <a:rPr lang="en-US" altLang="zh-CN" dirty="0"/>
              <a:t>1000~2000</a:t>
            </a:r>
            <a:r>
              <a:rPr lang="zh-CN" altLang="en-US" dirty="0"/>
              <a:t>台，数据中心集群规模</a:t>
            </a:r>
            <a:r>
              <a:rPr lang="en-US" altLang="zh-CN" dirty="0"/>
              <a:t>20000+</a:t>
            </a:r>
            <a:r>
              <a:rPr lang="zh-CN" altLang="en-US" dirty="0"/>
              <a:t>，</a:t>
            </a:r>
            <a:r>
              <a:rPr lang="en-US" altLang="zh-CN" dirty="0"/>
              <a:t>BGP</a:t>
            </a:r>
            <a:r>
              <a:rPr lang="zh-CN" altLang="en-US" dirty="0"/>
              <a:t>组网</a:t>
            </a:r>
          </a:p>
          <a:p>
            <a:r>
              <a:rPr lang="en-US" altLang="zh-CN" dirty="0"/>
              <a:t>POD</a:t>
            </a:r>
            <a:r>
              <a:rPr lang="zh-CN" altLang="en-US" dirty="0"/>
              <a:t>内收敛比</a:t>
            </a:r>
            <a:r>
              <a:rPr lang="en-US" altLang="zh-CN" dirty="0"/>
              <a:t>1:1</a:t>
            </a:r>
            <a:r>
              <a:rPr lang="zh-CN" altLang="en-US" dirty="0"/>
              <a:t>，单</a:t>
            </a:r>
            <a:r>
              <a:rPr lang="en-US" altLang="zh-CN" dirty="0"/>
              <a:t>POD</a:t>
            </a:r>
            <a:r>
              <a:rPr lang="zh-CN" altLang="en-US" dirty="0"/>
              <a:t>集群带宽</a:t>
            </a:r>
            <a:r>
              <a:rPr lang="en-US" altLang="zh-CN" dirty="0"/>
              <a:t>25Tbps</a:t>
            </a:r>
            <a:r>
              <a:rPr lang="zh-CN" altLang="en-US" dirty="0"/>
              <a:t>，总集群带宽</a:t>
            </a:r>
            <a:r>
              <a:rPr lang="en-US" altLang="zh-CN" dirty="0"/>
              <a:t>500Tbps+</a:t>
            </a:r>
          </a:p>
          <a:p>
            <a:r>
              <a:rPr lang="en-US" altLang="zh-CN" dirty="0"/>
              <a:t>POD</a:t>
            </a:r>
            <a:r>
              <a:rPr lang="zh-CN" altLang="en-US" dirty="0"/>
              <a:t>内收敛比和上行带宽根据集群带宽需求灵活配置，适用与非</a:t>
            </a:r>
            <a:r>
              <a:rPr lang="en-US" altLang="zh-CN" dirty="0"/>
              <a:t>AI</a:t>
            </a:r>
            <a:r>
              <a:rPr lang="zh-CN" altLang="en-US" dirty="0"/>
              <a:t>应用混合部署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549A40-64D0-984D-BC05-DB0BF88A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63" y="3757449"/>
            <a:ext cx="336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6ED653-BBDD-8448-BE5B-8E406C78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AAA99A1-BF40-1146-8F0A-C6D202B2C0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在数据中心网络中，</a:t>
            </a:r>
            <a:r>
              <a:rPr lang="en-US" altLang="zh-CN" dirty="0"/>
              <a:t>PFC</a:t>
            </a:r>
            <a:r>
              <a:rPr lang="zh-CN" altLang="en-US" dirty="0"/>
              <a:t>和</a:t>
            </a:r>
            <a:r>
              <a:rPr lang="en-US" altLang="zh-CN" dirty="0"/>
              <a:t>ECN</a:t>
            </a:r>
            <a:r>
              <a:rPr lang="zh-CN" altLang="en-US" dirty="0"/>
              <a:t>功能将部署在</a:t>
            </a:r>
            <a:r>
              <a:rPr lang="en-US" altLang="zh-CN" dirty="0"/>
              <a:t>Leaf</a:t>
            </a:r>
            <a:r>
              <a:rPr lang="zh-CN" altLang="en-US" dirty="0"/>
              <a:t>和</a:t>
            </a:r>
            <a:r>
              <a:rPr lang="en-US" altLang="zh-CN" dirty="0"/>
              <a:t>Spine</a:t>
            </a:r>
            <a:r>
              <a:rPr lang="zh-CN" altLang="en-US" dirty="0"/>
              <a:t>设备上。</a:t>
            </a:r>
            <a:r>
              <a:rPr lang="en-US" altLang="zh-CN" dirty="0"/>
              <a:t>PFC</a:t>
            </a:r>
            <a:r>
              <a:rPr lang="zh-CN" altLang="en-US" dirty="0"/>
              <a:t>作用于设备互联端口，通过反压影响上游端口队列的发送速率，而</a:t>
            </a:r>
            <a:r>
              <a:rPr lang="en-US" altLang="zh-CN" dirty="0"/>
              <a:t>ECN</a:t>
            </a:r>
            <a:r>
              <a:rPr lang="zh-CN" altLang="en-US" dirty="0"/>
              <a:t>是作用在设备转发过程，最终影响的是数据流的发送方，通过降低某条数据流发送速率规避数据丢包。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07DD13-DD20-5C48-827A-08D560F6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81" y="2643346"/>
            <a:ext cx="5715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41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C0CD06-33BB-084F-81C8-5FDB1D63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E7643-9719-8041-8A3D-7B4D599B5A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PFC </a:t>
            </a:r>
            <a:r>
              <a:rPr lang="zh-CN" altLang="en-US" dirty="0"/>
              <a:t>机制将以太链路上的流量区分为不同的等级，基于每条流量单独发送“不许可证”。相对于</a:t>
            </a:r>
            <a:r>
              <a:rPr lang="en-US" altLang="zh-CN" dirty="0"/>
              <a:t>PAUSE</a:t>
            </a:r>
            <a:r>
              <a:rPr lang="zh-CN" altLang="en-US" dirty="0"/>
              <a:t>帧而言，</a:t>
            </a:r>
            <a:r>
              <a:rPr lang="en-US" altLang="zh-CN" dirty="0"/>
              <a:t>PFC</a:t>
            </a:r>
            <a:r>
              <a:rPr lang="zh-CN" altLang="en-US" dirty="0"/>
              <a:t>可以将链路虚拟出</a:t>
            </a:r>
            <a:r>
              <a:rPr lang="en-US" altLang="zh-CN" dirty="0"/>
              <a:t>8</a:t>
            </a:r>
            <a:r>
              <a:rPr lang="zh-CN" altLang="en-US" dirty="0"/>
              <a:t>条不同等级的虚拟通道，当某条通道出现拥塞后不会影响其它通道。</a:t>
            </a:r>
          </a:p>
          <a:p>
            <a:r>
              <a:rPr lang="en-US" altLang="zh-CN" dirty="0"/>
              <a:t>RoCEv2 </a:t>
            </a:r>
            <a:r>
              <a:rPr lang="zh-CN" altLang="en-US" dirty="0"/>
              <a:t>定义了 </a:t>
            </a:r>
            <a:r>
              <a:rPr lang="en-US" altLang="zh-CN" dirty="0"/>
              <a:t>RoCEv2 Congestion Management ( RCM )</a:t>
            </a:r>
            <a:r>
              <a:rPr lang="zh-CN" altLang="en-US" dirty="0"/>
              <a:t>，其中拥塞管理用的特性</a:t>
            </a:r>
            <a:r>
              <a:rPr lang="en-US" altLang="zh-CN" dirty="0"/>
              <a:t>ECN(RFC 3168)</a:t>
            </a:r>
            <a:r>
              <a:rPr lang="zh-CN" altLang="en-US" dirty="0"/>
              <a:t>是在交换机出口</a:t>
            </a:r>
            <a:r>
              <a:rPr lang="en-US" altLang="zh-CN" dirty="0"/>
              <a:t>(egress port)</a:t>
            </a:r>
            <a:r>
              <a:rPr lang="zh-CN" altLang="en-US" dirty="0"/>
              <a:t>发起的拥塞控制机制。当交换机的出口</a:t>
            </a:r>
            <a:r>
              <a:rPr lang="en-US" altLang="zh-CN" dirty="0"/>
              <a:t>buffer</a:t>
            </a:r>
            <a:r>
              <a:rPr lang="zh-CN" altLang="en-US" dirty="0"/>
              <a:t>达到设定的阈值时，交换机会改变数据包头中的</a:t>
            </a:r>
            <a:r>
              <a:rPr lang="en-US" altLang="zh-CN" dirty="0"/>
              <a:t>ECN</a:t>
            </a:r>
            <a:r>
              <a:rPr lang="zh-CN" altLang="en-US" dirty="0"/>
              <a:t>位来给数据打上</a:t>
            </a:r>
            <a:r>
              <a:rPr lang="en-US" altLang="zh-CN" dirty="0"/>
              <a:t>ECN</a:t>
            </a:r>
            <a:r>
              <a:rPr lang="zh-CN" altLang="en-US" dirty="0"/>
              <a:t>标签，当带</a:t>
            </a:r>
            <a:r>
              <a:rPr lang="en-US" altLang="zh-CN" dirty="0"/>
              <a:t>ECN</a:t>
            </a:r>
            <a:r>
              <a:rPr lang="zh-CN" altLang="en-US" dirty="0"/>
              <a:t>标签的数据到达接收端以后，接收端会生成</a:t>
            </a:r>
            <a:r>
              <a:rPr lang="en-US" altLang="zh-CN" dirty="0"/>
              <a:t>CNP(Congestion Notification Packet)</a:t>
            </a:r>
            <a:r>
              <a:rPr lang="zh-CN" altLang="en-US" dirty="0"/>
              <a:t>并将它发送给发送端。</a:t>
            </a:r>
            <a:r>
              <a:rPr lang="en-US" altLang="zh-CN" dirty="0"/>
              <a:t>CNP</a:t>
            </a:r>
            <a:r>
              <a:rPr lang="zh-CN" altLang="en-US" dirty="0"/>
              <a:t>包含了导致拥塞的</a:t>
            </a:r>
            <a:r>
              <a:rPr lang="en-US" altLang="zh-CN" dirty="0"/>
              <a:t>flow</a:t>
            </a:r>
            <a:r>
              <a:rPr lang="zh-CN" altLang="en-US" dirty="0"/>
              <a:t>或</a:t>
            </a:r>
            <a:r>
              <a:rPr lang="en-US" altLang="zh-CN" dirty="0"/>
              <a:t>QP</a:t>
            </a:r>
            <a:r>
              <a:rPr lang="zh-CN" altLang="en-US" dirty="0"/>
              <a:t>的信息，当发送端收到</a:t>
            </a:r>
            <a:r>
              <a:rPr lang="en-US" altLang="zh-CN" dirty="0"/>
              <a:t>CNP</a:t>
            </a:r>
            <a:r>
              <a:rPr lang="zh-CN" altLang="en-US" dirty="0"/>
              <a:t>后，会采取措施降低发送速度。</a:t>
            </a:r>
          </a:p>
          <a:p>
            <a:r>
              <a:rPr lang="zh-CN" altLang="en-US" dirty="0"/>
              <a:t>由于</a:t>
            </a:r>
            <a:r>
              <a:rPr lang="en-US" altLang="zh-CN" dirty="0"/>
              <a:t>PFC</a:t>
            </a:r>
            <a:r>
              <a:rPr lang="zh-CN" altLang="en-US" dirty="0"/>
              <a:t>作用于整个队列，而</a:t>
            </a:r>
            <a:r>
              <a:rPr lang="en-US" altLang="zh-CN" dirty="0"/>
              <a:t>ECN</a:t>
            </a:r>
            <a:r>
              <a:rPr lang="zh-CN" altLang="en-US" dirty="0"/>
              <a:t>只针对产生拥塞的具体会话，在设置</a:t>
            </a:r>
            <a:r>
              <a:rPr lang="en-US" altLang="zh-CN" dirty="0"/>
              <a:t>PFC</a:t>
            </a:r>
            <a:r>
              <a:rPr lang="zh-CN" altLang="en-US" dirty="0"/>
              <a:t>和</a:t>
            </a:r>
            <a:r>
              <a:rPr lang="en-US" altLang="zh-CN" dirty="0"/>
              <a:t>ECN</a:t>
            </a:r>
            <a:r>
              <a:rPr lang="zh-CN" altLang="en-US" dirty="0"/>
              <a:t>相关水线时，应做到先触发</a:t>
            </a:r>
            <a:r>
              <a:rPr lang="en-US" altLang="zh-CN" dirty="0"/>
              <a:t>ECN</a:t>
            </a:r>
            <a:r>
              <a:rPr lang="zh-CN" altLang="en-US" dirty="0"/>
              <a:t>后再触发</a:t>
            </a:r>
            <a:r>
              <a:rPr lang="en-US" altLang="zh-CN" dirty="0"/>
              <a:t>PFC</a:t>
            </a:r>
            <a:r>
              <a:rPr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7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百度智能云</a:t>
            </a:r>
            <a:endParaRPr lang="en-US" altLang="zh-CN" dirty="0"/>
          </a:p>
          <a:p>
            <a:r>
              <a:rPr lang="zh-CN" altLang="en-US" dirty="0"/>
              <a:t>集群优化案例</a:t>
            </a:r>
          </a:p>
        </p:txBody>
      </p:sp>
    </p:spTree>
    <p:extLst>
      <p:ext uri="{BB962C8B-B14F-4D97-AF65-F5344CB8AC3E}">
        <p14:creationId xmlns:p14="http://schemas.microsoft.com/office/powerpoint/2010/main" val="196198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2080B-A4F1-094E-A3E6-6D8CE1E2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服务器机柜组装图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025244C-76E3-0C48-A6DF-5D2DDDF3D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我们知道哈希算法总是会有冲突的，像是左边这个图里展示的，</a:t>
            </a:r>
            <a:r>
              <a:rPr lang="en-US" altLang="zh-CN" dirty="0"/>
              <a:t>2 </a:t>
            </a:r>
            <a:r>
              <a:rPr lang="zh-CN" altLang="en-US" dirty="0"/>
              <a:t>个跨交换机的连接如果同时选择了左边这个链路，那么就会导致左边链路拥挤而右边的链路空闲，这样两个连接的带宽都会减半。这种问题在大规模训练中太常见了。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C53926-1F7B-2E4D-BFB5-DB4D2A8E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09" y="249428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1481959" y="4672361"/>
            <a:ext cx="5328744" cy="8140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5328744"/>
                      <a:gd name="connsiteY0" fmla="*/ 0 h 814039"/>
                      <a:gd name="connsiteX1" fmla="*/ 559518 w 5328744"/>
                      <a:gd name="connsiteY1" fmla="*/ 0 h 814039"/>
                      <a:gd name="connsiteX2" fmla="*/ 1119036 w 5328744"/>
                      <a:gd name="connsiteY2" fmla="*/ 0 h 814039"/>
                      <a:gd name="connsiteX3" fmla="*/ 1891704 w 5328744"/>
                      <a:gd name="connsiteY3" fmla="*/ 0 h 814039"/>
                      <a:gd name="connsiteX4" fmla="*/ 2504510 w 5328744"/>
                      <a:gd name="connsiteY4" fmla="*/ 0 h 814039"/>
                      <a:gd name="connsiteX5" fmla="*/ 3010740 w 5328744"/>
                      <a:gd name="connsiteY5" fmla="*/ 0 h 814039"/>
                      <a:gd name="connsiteX6" fmla="*/ 3623546 w 5328744"/>
                      <a:gd name="connsiteY6" fmla="*/ 0 h 814039"/>
                      <a:gd name="connsiteX7" fmla="*/ 4342926 w 5328744"/>
                      <a:gd name="connsiteY7" fmla="*/ 0 h 814039"/>
                      <a:gd name="connsiteX8" fmla="*/ 5328744 w 5328744"/>
                      <a:gd name="connsiteY8" fmla="*/ 0 h 814039"/>
                      <a:gd name="connsiteX9" fmla="*/ 5328744 w 5328744"/>
                      <a:gd name="connsiteY9" fmla="*/ 423300 h 814039"/>
                      <a:gd name="connsiteX10" fmla="*/ 5328744 w 5328744"/>
                      <a:gd name="connsiteY10" fmla="*/ 814039 h 814039"/>
                      <a:gd name="connsiteX11" fmla="*/ 4715938 w 5328744"/>
                      <a:gd name="connsiteY11" fmla="*/ 814039 h 814039"/>
                      <a:gd name="connsiteX12" fmla="*/ 4209708 w 5328744"/>
                      <a:gd name="connsiteY12" fmla="*/ 814039 h 814039"/>
                      <a:gd name="connsiteX13" fmla="*/ 3490327 w 5328744"/>
                      <a:gd name="connsiteY13" fmla="*/ 814039 h 814039"/>
                      <a:gd name="connsiteX14" fmla="*/ 2770947 w 5328744"/>
                      <a:gd name="connsiteY14" fmla="*/ 814039 h 814039"/>
                      <a:gd name="connsiteX15" fmla="*/ 1998279 w 5328744"/>
                      <a:gd name="connsiteY15" fmla="*/ 814039 h 814039"/>
                      <a:gd name="connsiteX16" fmla="*/ 1278899 w 5328744"/>
                      <a:gd name="connsiteY16" fmla="*/ 814039 h 814039"/>
                      <a:gd name="connsiteX17" fmla="*/ 666093 w 5328744"/>
                      <a:gd name="connsiteY17" fmla="*/ 814039 h 814039"/>
                      <a:gd name="connsiteX18" fmla="*/ 0 w 5328744"/>
                      <a:gd name="connsiteY18" fmla="*/ 814039 h 814039"/>
                      <a:gd name="connsiteX19" fmla="*/ 0 w 5328744"/>
                      <a:gd name="connsiteY19" fmla="*/ 415160 h 814039"/>
                      <a:gd name="connsiteX20" fmla="*/ 0 w 5328744"/>
                      <a:gd name="connsiteY20" fmla="*/ 0 h 81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328744" h="814039" extrusionOk="0">
                        <a:moveTo>
                          <a:pt x="0" y="0"/>
                        </a:moveTo>
                        <a:cubicBezTo>
                          <a:pt x="210601" y="986"/>
                          <a:pt x="443620" y="27767"/>
                          <a:pt x="559518" y="0"/>
                        </a:cubicBezTo>
                        <a:cubicBezTo>
                          <a:pt x="675416" y="-27767"/>
                          <a:pt x="913594" y="-15446"/>
                          <a:pt x="1119036" y="0"/>
                        </a:cubicBezTo>
                        <a:cubicBezTo>
                          <a:pt x="1324478" y="15446"/>
                          <a:pt x="1637977" y="-37768"/>
                          <a:pt x="1891704" y="0"/>
                        </a:cubicBezTo>
                        <a:cubicBezTo>
                          <a:pt x="2145431" y="37768"/>
                          <a:pt x="2232533" y="-19927"/>
                          <a:pt x="2504510" y="0"/>
                        </a:cubicBezTo>
                        <a:cubicBezTo>
                          <a:pt x="2776487" y="19927"/>
                          <a:pt x="2774047" y="24622"/>
                          <a:pt x="3010740" y="0"/>
                        </a:cubicBezTo>
                        <a:cubicBezTo>
                          <a:pt x="3247433" y="-24622"/>
                          <a:pt x="3403094" y="-23078"/>
                          <a:pt x="3623546" y="0"/>
                        </a:cubicBezTo>
                        <a:cubicBezTo>
                          <a:pt x="3843998" y="23078"/>
                          <a:pt x="4145534" y="-22012"/>
                          <a:pt x="4342926" y="0"/>
                        </a:cubicBezTo>
                        <a:cubicBezTo>
                          <a:pt x="4540318" y="22012"/>
                          <a:pt x="5073693" y="14305"/>
                          <a:pt x="5328744" y="0"/>
                        </a:cubicBezTo>
                        <a:cubicBezTo>
                          <a:pt x="5344453" y="191914"/>
                          <a:pt x="5317512" y="269906"/>
                          <a:pt x="5328744" y="423300"/>
                        </a:cubicBezTo>
                        <a:cubicBezTo>
                          <a:pt x="5339976" y="576694"/>
                          <a:pt x="5347272" y="683237"/>
                          <a:pt x="5328744" y="814039"/>
                        </a:cubicBezTo>
                        <a:cubicBezTo>
                          <a:pt x="5049014" y="796182"/>
                          <a:pt x="4887997" y="800703"/>
                          <a:pt x="4715938" y="814039"/>
                        </a:cubicBezTo>
                        <a:cubicBezTo>
                          <a:pt x="4543879" y="827375"/>
                          <a:pt x="4384389" y="823512"/>
                          <a:pt x="4209708" y="814039"/>
                        </a:cubicBezTo>
                        <a:cubicBezTo>
                          <a:pt x="4035027" y="804567"/>
                          <a:pt x="3718940" y="805196"/>
                          <a:pt x="3490327" y="814039"/>
                        </a:cubicBezTo>
                        <a:cubicBezTo>
                          <a:pt x="3261714" y="822882"/>
                          <a:pt x="2984788" y="811049"/>
                          <a:pt x="2770947" y="814039"/>
                        </a:cubicBezTo>
                        <a:cubicBezTo>
                          <a:pt x="2557106" y="817029"/>
                          <a:pt x="2272572" y="849334"/>
                          <a:pt x="1998279" y="814039"/>
                        </a:cubicBezTo>
                        <a:cubicBezTo>
                          <a:pt x="1723986" y="778744"/>
                          <a:pt x="1623884" y="830502"/>
                          <a:pt x="1278899" y="814039"/>
                        </a:cubicBezTo>
                        <a:cubicBezTo>
                          <a:pt x="933914" y="797576"/>
                          <a:pt x="917369" y="807366"/>
                          <a:pt x="666093" y="814039"/>
                        </a:cubicBezTo>
                        <a:cubicBezTo>
                          <a:pt x="414817" y="820712"/>
                          <a:pt x="245248" y="782639"/>
                          <a:pt x="0" y="814039"/>
                        </a:cubicBezTo>
                        <a:cubicBezTo>
                          <a:pt x="1361" y="653256"/>
                          <a:pt x="6766" y="584038"/>
                          <a:pt x="0" y="415160"/>
                        </a:cubicBezTo>
                        <a:cubicBezTo>
                          <a:pt x="-6766" y="246282"/>
                          <a:pt x="-8509" y="1932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通讯硬件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39BBAFD-D5AE-C748-AB92-8D10CD47A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为了进一步减小这个问题的影响，我们应该尽可能让通信发生在一个交换机内。而同一个汇聚组内的同号 </a:t>
            </a:r>
            <a:r>
              <a:rPr lang="en-US" altLang="zh-CN" dirty="0"/>
              <a:t>GPU </a:t>
            </a:r>
            <a:r>
              <a:rPr lang="zh-CN" altLang="en-US" dirty="0"/>
              <a:t>通信，是不会跨交换机的，也就没有哈希选路冲突问题。这也是为什么我们尽可能扩大一个汇聚组规模的原因。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69F2B4-CBFD-674C-A5EE-45FC064E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2438786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D949D-9287-9A4C-80DB-5D85F71F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539514-519A-2E4F-9433-E1A1DE3D33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降速的原因是因为存在哈希冲突。虽然在网络设计上，交换机没有收敛比，即我们网络设计上的带宽资源都是充足的，但是由于使用了 </a:t>
            </a:r>
            <a:r>
              <a:rPr lang="en-US" altLang="zh-CN" dirty="0"/>
              <a:t>RoCE </a:t>
            </a:r>
            <a:r>
              <a:rPr lang="zh-CN" altLang="en-US" dirty="0"/>
              <a:t>这种基于以太网四元组选路的方法，仍然可能发生网络侧的流量冲突。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281024-43B9-CA4D-AA54-666138FE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C0F1-C0A1-AA4B-8609-1C630D52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15916-5E93-F04D-833F-2E98DB2CD8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绿色的机器之间要通信，红色的机器之间也要通信，那么在选路的过程中，就会因为哈希冲突导致大家的通信争抢到了同一带宽上，导致虽然整体的网络带宽是充足的，但是依然会形成局部网络热点，导致通信性能降速。</a:t>
            </a:r>
          </a:p>
          <a:p>
            <a:r>
              <a:rPr lang="zh-CN" altLang="en-US" dirty="0"/>
              <a:t>我们的解决方法其实也很简单。在整个通信过程中有源 </a:t>
            </a:r>
            <a:r>
              <a:rPr lang="en-US" altLang="zh-CN" dirty="0"/>
              <a:t>IP</a:t>
            </a:r>
            <a:r>
              <a:rPr lang="zh-CN" altLang="en-US" dirty="0"/>
              <a:t>、源端口、目的 </a:t>
            </a:r>
            <a:r>
              <a:rPr lang="en-US" altLang="zh-CN" dirty="0"/>
              <a:t>IP</a:t>
            </a:r>
            <a:r>
              <a:rPr lang="zh-CN" altLang="en-US" dirty="0"/>
              <a:t>、目的端口这个四元组。其中源 </a:t>
            </a:r>
            <a:r>
              <a:rPr lang="en-US" altLang="zh-CN" dirty="0"/>
              <a:t>IP</a:t>
            </a:r>
            <a:r>
              <a:rPr lang="zh-CN" altLang="en-US" dirty="0"/>
              <a:t>、目的 </a:t>
            </a:r>
            <a:r>
              <a:rPr lang="en-US" altLang="zh-CN" dirty="0"/>
              <a:t>IP</a:t>
            </a:r>
            <a:r>
              <a:rPr lang="zh-CN" altLang="en-US" dirty="0"/>
              <a:t>、目的端口固定不变，而源端口是可以调整的。利用这个特点，我们通过不断地调整源端口来选择不同的路径，再通过整体的贪心算法，尽量减少哈希冲突的发生。</a:t>
            </a:r>
          </a:p>
          <a:p>
            <a:br>
              <a:rPr lang="zh-CN" altLang="en-US"/>
            </a:b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BA59E9-2A5A-A448-A92B-93E26646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1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E967E2-2E56-6E40-AA81-345439B3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F242731-F329-B145-AB08-7322E6B4E6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为了减少跨交换机的通信，在 </a:t>
            </a:r>
            <a:r>
              <a:rPr lang="en-US" altLang="zh-CN" b="1" dirty="0"/>
              <a:t>AIPod </a:t>
            </a:r>
            <a:r>
              <a:rPr lang="zh-CN" altLang="en-US" b="1" dirty="0"/>
              <a:t>里我们提供了网络架构感知的方法。</a:t>
            </a:r>
            <a:r>
              <a:rPr lang="zh-CN" altLang="en-US" dirty="0"/>
              <a:t>网络架构感知，就是允许上层感知到当前 </a:t>
            </a:r>
            <a:r>
              <a:rPr lang="en-US" altLang="zh-CN" dirty="0"/>
              <a:t>GPU </a:t>
            </a:r>
            <a:r>
              <a:rPr lang="zh-CN" altLang="en-US" dirty="0"/>
              <a:t>在网络架构的什么位置，归属于哪一个汇聚组，它的 </a:t>
            </a:r>
            <a:r>
              <a:rPr lang="en-US" altLang="zh-CN" dirty="0"/>
              <a:t>GroupID </a:t>
            </a:r>
            <a:r>
              <a:rPr lang="zh-CN" altLang="en-US" dirty="0"/>
              <a:t>是多少。</a:t>
            </a:r>
            <a:endParaRPr lang="en-US" altLang="zh-CN" dirty="0"/>
          </a:p>
          <a:p>
            <a:r>
              <a:rPr lang="en-US" altLang="zh-CN" b="1" dirty="0"/>
              <a:t>AIPod </a:t>
            </a:r>
            <a:r>
              <a:rPr lang="zh-CN" altLang="en-US" b="1" dirty="0"/>
              <a:t>可以把这个信息透给上层的任务调度系统，让训练任务调度的时候，把同一个任务尽可能调度在同一个汇聚组下，这样通信肯定也就只在一个汇聚组内了。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2C0AA4-8D77-BB40-8B48-62C73D05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4D410-9A17-964E-A4F5-E1C8F1E90F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但是大模型的任务通常很大，不可能全在一个汇聚组下。这时我们就需要通过汇聚组信息对全局 </a:t>
            </a:r>
            <a:r>
              <a:rPr lang="en-US" altLang="zh-CN" dirty="0"/>
              <a:t>GPU </a:t>
            </a:r>
            <a:r>
              <a:rPr lang="zh-CN" altLang="en-US" dirty="0"/>
              <a:t>做有序化处理，让通信库在构建 </a:t>
            </a:r>
            <a:r>
              <a:rPr lang="en-US" altLang="zh-CN" dirty="0"/>
              <a:t>Allreduce </a:t>
            </a:r>
            <a:r>
              <a:rPr lang="zh-CN" altLang="en-US" dirty="0"/>
              <a:t>拓扑图的时候，减少跨交换机的互通流量。我们用右下角这个图来说明，</a:t>
            </a:r>
            <a:r>
              <a:rPr lang="en-US" altLang="zh-CN" dirty="0"/>
              <a:t>4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做 </a:t>
            </a:r>
            <a:r>
              <a:rPr lang="en-US" altLang="zh-CN" dirty="0"/>
              <a:t>AllReduce</a:t>
            </a:r>
            <a:r>
              <a:rPr lang="zh-CN" altLang="en-US" dirty="0"/>
              <a:t>，采用 </a:t>
            </a:r>
            <a:r>
              <a:rPr lang="en-US" altLang="zh-CN" dirty="0"/>
              <a:t>ring </a:t>
            </a:r>
            <a:r>
              <a:rPr lang="zh-CN" altLang="en-US" dirty="0"/>
              <a:t>算法，两种不同的 </a:t>
            </a:r>
            <a:r>
              <a:rPr lang="en-US" altLang="zh-CN" dirty="0"/>
              <a:t>ring </a:t>
            </a:r>
            <a:r>
              <a:rPr lang="zh-CN" altLang="en-US" dirty="0"/>
              <a:t>的构建顺序，会使得跨交换机的带宽有很大的差别。显然左边的这种建 </a:t>
            </a:r>
            <a:r>
              <a:rPr lang="en-US" altLang="zh-CN" dirty="0"/>
              <a:t>ring </a:t>
            </a:r>
            <a:r>
              <a:rPr lang="zh-CN" altLang="en-US" dirty="0"/>
              <a:t>的方法是更高效的，而右边则是低效的。这就是 </a:t>
            </a:r>
            <a:r>
              <a:rPr lang="en-US" altLang="zh-CN" dirty="0"/>
              <a:t>AIPod </a:t>
            </a:r>
            <a:r>
              <a:rPr lang="zh-CN" altLang="en-US" dirty="0"/>
              <a:t>里面网络架构感知所带来的收益。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CA3B75-F971-8543-AE93-341B60F3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78" y="2139731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F8756B-B4CB-9043-919B-21A8D399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D578D-29B4-FD43-8B9F-764235DE55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我们先来拆解一下网络延迟的构成，除了总线、网卡、光模块、交换机的硬件延迟以外，我们真正有机会优化的只有两个延迟，一个是光纤延迟，另一个是交换机排队时延。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17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8E3F17E-0C71-0142-9E05-698273BD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CB2E1DA-53E3-464E-8AA5-CF3B5960A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光纤时延之所以重要，是因为光速是有限的。光在玻璃里的传输速度是每秒 </a:t>
            </a:r>
            <a:r>
              <a:rPr lang="en-US" altLang="zh-CN" dirty="0"/>
              <a:t>20 </a:t>
            </a:r>
            <a:r>
              <a:rPr lang="zh-CN" altLang="en-US" dirty="0"/>
              <a:t>万公里，换句话说，两个 </a:t>
            </a:r>
            <a:r>
              <a:rPr lang="en-US" altLang="zh-CN" dirty="0"/>
              <a:t>GPU </a:t>
            </a:r>
            <a:r>
              <a:rPr lang="zh-CN" altLang="en-US" dirty="0"/>
              <a:t>间每增加 </a:t>
            </a:r>
            <a:r>
              <a:rPr lang="en-US" altLang="zh-CN" dirty="0"/>
              <a:t>200m </a:t>
            </a:r>
            <a:r>
              <a:rPr lang="zh-CN" altLang="en-US" dirty="0"/>
              <a:t>光纤，就会增加 </a:t>
            </a:r>
            <a:r>
              <a:rPr lang="en-US" altLang="zh-CN" dirty="0"/>
              <a:t>1 </a:t>
            </a:r>
            <a:r>
              <a:rPr lang="zh-CN" altLang="en-US" dirty="0"/>
              <a:t>微秒的时延。为了让集群内任意两个 </a:t>
            </a:r>
            <a:r>
              <a:rPr lang="en-US" altLang="zh-CN" dirty="0"/>
              <a:t>GPU </a:t>
            </a:r>
            <a:r>
              <a:rPr lang="zh-CN" altLang="en-US" dirty="0"/>
              <a:t>之间的延迟尽可能低，</a:t>
            </a:r>
            <a:r>
              <a:rPr lang="en-US" altLang="zh-CN" dirty="0"/>
              <a:t>AIPod </a:t>
            </a:r>
            <a:r>
              <a:rPr lang="zh-CN" altLang="en-US" dirty="0"/>
              <a:t>里我们优化了整个集群在机房内的布局，使得服务器和交换机以及交换机和交换机之间的距离尽可能近，从而能够采用更短的光纤连接。</a:t>
            </a:r>
          </a:p>
          <a:p>
            <a:br>
              <a:rPr lang="zh-CN" altLang="en-US" dirty="0"/>
            </a:br>
            <a:r>
              <a:rPr lang="zh-CN" altLang="en-US" dirty="0"/>
              <a:t>另一方面，交换机排队延迟与交换机的缓存占用有关。一个交换机端口上每有 </a:t>
            </a:r>
            <a:r>
              <a:rPr lang="en-US" altLang="zh-CN" dirty="0"/>
              <a:t>1MB </a:t>
            </a:r>
            <a:r>
              <a:rPr lang="zh-CN" altLang="en-US" dirty="0"/>
              <a:t>的缓存，就会导致 </a:t>
            </a:r>
            <a:r>
              <a:rPr lang="en-US" altLang="zh-CN" dirty="0"/>
              <a:t>25us </a:t>
            </a:r>
            <a:r>
              <a:rPr lang="zh-CN" altLang="en-US" dirty="0"/>
              <a:t>延迟的增加。</a:t>
            </a:r>
            <a:r>
              <a:rPr lang="en-US" altLang="zh-CN" dirty="0"/>
              <a:t>AIPod </a:t>
            </a:r>
            <a:r>
              <a:rPr lang="zh-CN" altLang="en-US" dirty="0"/>
              <a:t>内部我们优化了的拥塞控制参数，尽可能保证在不影响带宽的前提下，降低交换机的缓存占用，以此实现更低的延迟。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AB446C-C2F5-7242-9CDE-3D56306D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06" y="2255345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9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A7D4031-A92E-6747-A0F4-2F6C4972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337FB7-DA7B-D040-9457-74EBBF6A48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大模型训练经常会碰到各种各样的异常，很多异常会表现为通信库通信异常。但是这些异常的根本原因多数情况下并不是网络问题。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8E8BB6-2C3A-354D-9D0E-CAADAA99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49860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0D44F-1D22-5640-BC8B-AB110507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12605-53CD-1944-9D27-97E6A44E7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08C17-CD38-CA42-8ABB-B66F788E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5742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57420"/>
                      <a:gd name="connsiteX1" fmla="*/ 510749 w 2220648"/>
                      <a:gd name="connsiteY1" fmla="*/ 0 h 2257420"/>
                      <a:gd name="connsiteX2" fmla="*/ 1021498 w 2220648"/>
                      <a:gd name="connsiteY2" fmla="*/ 0 h 2257420"/>
                      <a:gd name="connsiteX3" fmla="*/ 1621073 w 2220648"/>
                      <a:gd name="connsiteY3" fmla="*/ 0 h 2257420"/>
                      <a:gd name="connsiteX4" fmla="*/ 2220648 w 2220648"/>
                      <a:gd name="connsiteY4" fmla="*/ 0 h 2257420"/>
                      <a:gd name="connsiteX5" fmla="*/ 2220648 w 2220648"/>
                      <a:gd name="connsiteY5" fmla="*/ 496632 h 2257420"/>
                      <a:gd name="connsiteX6" fmla="*/ 2220648 w 2220648"/>
                      <a:gd name="connsiteY6" fmla="*/ 993265 h 2257420"/>
                      <a:gd name="connsiteX7" fmla="*/ 2220648 w 2220648"/>
                      <a:gd name="connsiteY7" fmla="*/ 1557620 h 2257420"/>
                      <a:gd name="connsiteX8" fmla="*/ 2220648 w 2220648"/>
                      <a:gd name="connsiteY8" fmla="*/ 2257420 h 2257420"/>
                      <a:gd name="connsiteX9" fmla="*/ 1687692 w 2220648"/>
                      <a:gd name="connsiteY9" fmla="*/ 2257420 h 2257420"/>
                      <a:gd name="connsiteX10" fmla="*/ 1132530 w 2220648"/>
                      <a:gd name="connsiteY10" fmla="*/ 2257420 h 2257420"/>
                      <a:gd name="connsiteX11" fmla="*/ 555162 w 2220648"/>
                      <a:gd name="connsiteY11" fmla="*/ 2257420 h 2257420"/>
                      <a:gd name="connsiteX12" fmla="*/ 0 w 2220648"/>
                      <a:gd name="connsiteY12" fmla="*/ 2257420 h 2257420"/>
                      <a:gd name="connsiteX13" fmla="*/ 0 w 2220648"/>
                      <a:gd name="connsiteY13" fmla="*/ 1670491 h 2257420"/>
                      <a:gd name="connsiteX14" fmla="*/ 0 w 2220648"/>
                      <a:gd name="connsiteY14" fmla="*/ 1106136 h 2257420"/>
                      <a:gd name="connsiteX15" fmla="*/ 0 w 2220648"/>
                      <a:gd name="connsiteY15" fmla="*/ 564355 h 2257420"/>
                      <a:gd name="connsiteX16" fmla="*/ 0 w 2220648"/>
                      <a:gd name="connsiteY16" fmla="*/ 0 h 2257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57420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41935" y="114899"/>
                          <a:pt x="2231561" y="249749"/>
                          <a:pt x="2220648" y="496632"/>
                        </a:cubicBezTo>
                        <a:cubicBezTo>
                          <a:pt x="2209735" y="743515"/>
                          <a:pt x="2199610" y="831896"/>
                          <a:pt x="2220648" y="993265"/>
                        </a:cubicBezTo>
                        <a:cubicBezTo>
                          <a:pt x="2241686" y="1154634"/>
                          <a:pt x="2194587" y="1421548"/>
                          <a:pt x="2220648" y="1557620"/>
                        </a:cubicBezTo>
                        <a:cubicBezTo>
                          <a:pt x="2246709" y="1693693"/>
                          <a:pt x="2236648" y="2101820"/>
                          <a:pt x="2220648" y="2257420"/>
                        </a:cubicBezTo>
                        <a:cubicBezTo>
                          <a:pt x="2059803" y="2240742"/>
                          <a:pt x="1924246" y="2280991"/>
                          <a:pt x="1687692" y="2257420"/>
                        </a:cubicBezTo>
                        <a:cubicBezTo>
                          <a:pt x="1451138" y="2233849"/>
                          <a:pt x="1374902" y="2236713"/>
                          <a:pt x="1132530" y="2257420"/>
                        </a:cubicBezTo>
                        <a:cubicBezTo>
                          <a:pt x="890158" y="2278127"/>
                          <a:pt x="692047" y="2239829"/>
                          <a:pt x="555162" y="2257420"/>
                        </a:cubicBezTo>
                        <a:cubicBezTo>
                          <a:pt x="418277" y="2275011"/>
                          <a:pt x="180368" y="2230773"/>
                          <a:pt x="0" y="2257420"/>
                        </a:cubicBezTo>
                        <a:cubicBezTo>
                          <a:pt x="14185" y="2032408"/>
                          <a:pt x="-27811" y="1935612"/>
                          <a:pt x="0" y="1670491"/>
                        </a:cubicBezTo>
                        <a:cubicBezTo>
                          <a:pt x="27811" y="1405370"/>
                          <a:pt x="17202" y="1281952"/>
                          <a:pt x="0" y="1106136"/>
                        </a:cubicBezTo>
                        <a:cubicBezTo>
                          <a:pt x="-17202" y="930321"/>
                          <a:pt x="-275" y="737591"/>
                          <a:pt x="0" y="564355"/>
                        </a:cubicBezTo>
                        <a:cubicBezTo>
                          <a:pt x="275" y="391119"/>
                          <a:pt x="7579" y="27492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BE0C17-3581-B74B-B0BD-D0E38D7C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D1E9B77-AA35-684D-BA4B-4CB60FDA5B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70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回顾大模型</a:t>
            </a:r>
            <a:endParaRPr lang="en-US" altLang="zh-CN" dirty="0"/>
          </a:p>
          <a:p>
            <a:r>
              <a:rPr lang="zh-CN" altLang="en-US" dirty="0"/>
              <a:t>对网络的挑战</a:t>
            </a:r>
          </a:p>
        </p:txBody>
      </p:sp>
    </p:spTree>
    <p:extLst>
      <p:ext uri="{BB962C8B-B14F-4D97-AF65-F5344CB8AC3E}">
        <p14:creationId xmlns:p14="http://schemas.microsoft.com/office/powerpoint/2010/main" val="38840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857728E-442E-D649-81F7-9397B35A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F325AE-1ED2-6D4D-9F1A-7F13404E8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大模型、计算力、算法等快速迭代，正驱动人工智能进入新阶段，而这些技术的实现对网络的低时延、无丢包、高性能这三个方面提出更高要求。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4F8E53-F363-944C-949D-9AD9CD7A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41" y="2435064"/>
            <a:ext cx="8987260" cy="38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A02FA1-A717-494E-9C17-99771BE9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76318-9A1D-E240-81EA-E73954B18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其中，光电传输时延和数据串行时延相对较小，且很难通过架构设计来优化，我们应重点关注主机处理时延和设备转发时延。在各大企业积极寻求的高性能计算方案中，基于以太网的</a:t>
            </a:r>
            <a:r>
              <a:rPr lang="en-US" altLang="zh-CN" dirty="0"/>
              <a:t>RDMA(Remote Direct Memory Access)</a:t>
            </a:r>
            <a:r>
              <a:rPr lang="zh-CN" altLang="en-US" dirty="0"/>
              <a:t>凭借其高性能和低成本优势逐渐取代</a:t>
            </a:r>
            <a:r>
              <a:rPr lang="en-US" altLang="zh-CN" dirty="0"/>
              <a:t>InfiniBand</a:t>
            </a:r>
            <a:r>
              <a:rPr lang="zh-CN" altLang="en-US" dirty="0"/>
              <a:t>而成为主流技术。</a:t>
            </a:r>
            <a:r>
              <a:rPr lang="en-US" altLang="zh-CN" dirty="0"/>
              <a:t>RoCEv2(RDMA over Converged Ethernet)</a:t>
            </a:r>
            <a:r>
              <a:rPr lang="zh-CN" altLang="en-US" dirty="0"/>
              <a:t>技术基于</a:t>
            </a:r>
            <a:r>
              <a:rPr lang="en-US" altLang="zh-CN" dirty="0"/>
              <a:t>UDP</a:t>
            </a:r>
            <a:r>
              <a:rPr lang="zh-CN" altLang="en-US" dirty="0"/>
              <a:t>协议，对于建设支撑</a:t>
            </a:r>
            <a:r>
              <a:rPr lang="en-US" altLang="zh-CN" dirty="0"/>
              <a:t>AI</a:t>
            </a:r>
            <a:r>
              <a:rPr lang="zh-CN" altLang="en-US" dirty="0"/>
              <a:t>应用的高性能无损以太网络变得尤为重要。</a:t>
            </a:r>
          </a:p>
          <a:p>
            <a:br>
              <a:rPr lang="zh-CN" altLang="en-US"/>
            </a:b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AF3A3-86DC-1048-8E94-FCB83A06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46" y="3429000"/>
            <a:ext cx="7676960" cy="2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6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集群网络</a:t>
            </a:r>
            <a:endParaRPr lang="en-US" altLang="zh-CN" dirty="0"/>
          </a:p>
          <a:p>
            <a:r>
              <a:rPr lang="zh-CN" altLang="en-US" dirty="0"/>
              <a:t>优化思路</a:t>
            </a:r>
          </a:p>
        </p:txBody>
      </p:sp>
    </p:spTree>
    <p:extLst>
      <p:ext uri="{BB962C8B-B14F-4D97-AF65-F5344CB8AC3E}">
        <p14:creationId xmlns:p14="http://schemas.microsoft.com/office/powerpoint/2010/main" val="273632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D3F659-47CA-9B4D-BADF-AB319267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高性能无损网络的实现取决于两个要素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9DEBDF-CBAE-9C4C-88DA-9E0103B10B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无带宽收敛</a:t>
            </a:r>
            <a:r>
              <a:rPr lang="en-US" altLang="zh-CN" dirty="0"/>
              <a:t>(1:1)</a:t>
            </a:r>
            <a:r>
              <a:rPr lang="zh-CN" altLang="en-US" dirty="0"/>
              <a:t>的网络架构设计</a:t>
            </a:r>
          </a:p>
          <a:p>
            <a:r>
              <a:rPr lang="zh-CN" altLang="en-US" dirty="0"/>
              <a:t>基于</a:t>
            </a:r>
            <a:r>
              <a:rPr lang="en-US" altLang="zh-CN" dirty="0"/>
              <a:t>PFC(Priority-Based Flow Control)</a:t>
            </a:r>
            <a:r>
              <a:rPr lang="zh-CN" altLang="en-US" dirty="0"/>
              <a:t>和</a:t>
            </a:r>
            <a:r>
              <a:rPr lang="en-US" altLang="zh-CN" dirty="0"/>
              <a:t>ECN(explicit congestion notification)</a:t>
            </a:r>
            <a:r>
              <a:rPr lang="zh-CN" altLang="en-US" dirty="0"/>
              <a:t>功能的优先队列管理和拥塞管理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CB25AE-8D3A-A445-86A3-4F195CA6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74" y="2933474"/>
            <a:ext cx="9536494" cy="33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26315</TotalTime>
  <Words>1975</Words>
  <Application>Microsoft Macintosh PowerPoint</Application>
  <PresentationFormat>自定义</PresentationFormat>
  <Paragraphs>140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PowerPoint 演示文稿</vt:lpstr>
      <vt:lpstr>PowerPoint 演示文稿</vt:lpstr>
      <vt:lpstr>PowerPoint 演示文稿</vt:lpstr>
      <vt:lpstr>高性能无损网络的实现取决于两个要素</vt:lpstr>
      <vt:lpstr>主要理念</vt:lpstr>
      <vt:lpstr>PowerPoint 演示文稿</vt:lpstr>
      <vt:lpstr>小型网络(集群规模1000台)</vt:lpstr>
      <vt:lpstr>中型(集群规模2000台)</vt:lpstr>
      <vt:lpstr>大型(集群规模2000-18000台)</vt:lpstr>
      <vt:lpstr>超大型(集群规模20000+台)</vt:lpstr>
      <vt:lpstr>PowerPoint 演示文稿</vt:lpstr>
      <vt:lpstr>PowerPoint 演示文稿</vt:lpstr>
      <vt:lpstr>PowerPoint 演示文稿</vt:lpstr>
      <vt:lpstr>服务器机柜组装图</vt:lpstr>
      <vt:lpstr>通讯硬件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8484</cp:revision>
  <cp:lastPrinted>2023-09-08T09:14:01Z</cp:lastPrinted>
  <dcterms:created xsi:type="dcterms:W3CDTF">2020-08-28T08:44:19Z</dcterms:created>
  <dcterms:modified xsi:type="dcterms:W3CDTF">2023-10-16T05:50:07Z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